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71" r:id="rId4"/>
    <p:sldId id="269" r:id="rId5"/>
    <p:sldId id="272" r:id="rId6"/>
    <p:sldId id="259" r:id="rId7"/>
    <p:sldId id="281" r:id="rId8"/>
    <p:sldId id="282" r:id="rId9"/>
    <p:sldId id="273" r:id="rId10"/>
    <p:sldId id="260" r:id="rId11"/>
    <p:sldId id="274" r:id="rId12"/>
    <p:sldId id="262" r:id="rId13"/>
    <p:sldId id="276" r:id="rId14"/>
    <p:sldId id="263" r:id="rId15"/>
    <p:sldId id="278" r:id="rId16"/>
    <p:sldId id="265" r:id="rId17"/>
    <p:sldId id="279" r:id="rId18"/>
    <p:sldId id="266" r:id="rId19"/>
    <p:sldId id="280" r:id="rId20"/>
    <p:sldId id="267" r:id="rId21"/>
    <p:sldId id="27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709"/>
    <a:srgbClr val="FE3506"/>
    <a:srgbClr val="0066D1"/>
    <a:srgbClr val="FF9B00"/>
    <a:srgbClr val="A0A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1347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98822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3185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3824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78673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55863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3790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959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08414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9442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7845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2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2C4BB-2515-475B-BE45-491859FF015F}" type="datetimeFigureOut">
              <a:rPr lang="es-AR" smtClean="0"/>
              <a:t>27/6/2023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0BF37-4ACC-4B45-81EA-045BFD849BC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4307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24.png"/><Relationship Id="rId7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24.png"/><Relationship Id="rId7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95943" y="5225143"/>
            <a:ext cx="4532811" cy="121484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6571331" y="1554106"/>
            <a:ext cx="4684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600" dirty="0"/>
              <a:t>Presentación realizada por Federico Alegre, Máximo Basile, Nicolás Ferraro, Goyo Menta y Nicolás </a:t>
            </a:r>
            <a:r>
              <a:rPr lang="es-AR" sz="1600" dirty="0" err="1"/>
              <a:t>Saldeño</a:t>
            </a:r>
            <a:endParaRPr lang="es-AR" sz="1600" dirty="0"/>
          </a:p>
        </p:txBody>
      </p:sp>
      <p:pic>
        <p:nvPicPr>
          <p:cNvPr id="7" name="Picture 6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A815DE32-2116-035E-E412-79BF4D9C30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6361094" y="79899"/>
            <a:ext cx="5104660" cy="14742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DFD9555-B82E-E8E6-0790-BAF00DA33F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39" y="6264492"/>
            <a:ext cx="2034984" cy="38450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9C3ED5-C4DD-5E36-EF62-C4755A7EC140}"/>
              </a:ext>
            </a:extLst>
          </p:cNvPr>
          <p:cNvSpPr txBox="1"/>
          <p:nvPr/>
        </p:nvSpPr>
        <p:spPr>
          <a:xfrm>
            <a:off x="352613" y="6270005"/>
            <a:ext cx="1715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Un juego de</a:t>
            </a:r>
          </a:p>
        </p:txBody>
      </p:sp>
    </p:spTree>
    <p:extLst>
      <p:ext uri="{BB962C8B-B14F-4D97-AF65-F5344CB8AC3E}">
        <p14:creationId xmlns:p14="http://schemas.microsoft.com/office/powerpoint/2010/main" val="3407466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000EAFF-BB25-CD2C-A8BE-05F294CDF849}"/>
              </a:ext>
            </a:extLst>
          </p:cNvPr>
          <p:cNvSpPr/>
          <p:nvPr/>
        </p:nvSpPr>
        <p:spPr>
          <a:xfrm>
            <a:off x="4632432" y="1015997"/>
            <a:ext cx="2624350" cy="67733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5E435D7-C3C0-6418-1DD1-813A6E078201}"/>
              </a:ext>
            </a:extLst>
          </p:cNvPr>
          <p:cNvSpPr/>
          <p:nvPr/>
        </p:nvSpPr>
        <p:spPr>
          <a:xfrm>
            <a:off x="541865" y="1015998"/>
            <a:ext cx="2624350" cy="67733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111BD8-4AA0-3B1B-15A7-E83517ABABD6}"/>
              </a:ext>
            </a:extLst>
          </p:cNvPr>
          <p:cNvSpPr txBox="1"/>
          <p:nvPr/>
        </p:nvSpPr>
        <p:spPr>
          <a:xfrm>
            <a:off x="767642" y="1016001"/>
            <a:ext cx="2201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dirty="0"/>
              <a:t>Destrucción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534ED02-A790-AB53-8215-A518005060FD}"/>
              </a:ext>
            </a:extLst>
          </p:cNvPr>
          <p:cNvSpPr/>
          <p:nvPr/>
        </p:nvSpPr>
        <p:spPr>
          <a:xfrm>
            <a:off x="8700187" y="1018241"/>
            <a:ext cx="2885428" cy="67733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F76008-3CB2-8C0D-674C-B826B192F6CD}"/>
              </a:ext>
            </a:extLst>
          </p:cNvPr>
          <p:cNvSpPr txBox="1"/>
          <p:nvPr/>
        </p:nvSpPr>
        <p:spPr>
          <a:xfrm>
            <a:off x="4669848" y="1015998"/>
            <a:ext cx="25358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dirty="0"/>
              <a:t>Completación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0A371B-B090-BC14-7373-C4E5A88B5C40}"/>
              </a:ext>
            </a:extLst>
          </p:cNvPr>
          <p:cNvSpPr txBox="1"/>
          <p:nvPr/>
        </p:nvSpPr>
        <p:spPr>
          <a:xfrm>
            <a:off x="8698093" y="1038576"/>
            <a:ext cx="2887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b="1" dirty="0"/>
              <a:t>Descubrimiento</a:t>
            </a:r>
          </a:p>
        </p:txBody>
      </p:sp>
      <p:pic>
        <p:nvPicPr>
          <p:cNvPr id="3" name="Picture 2" descr="A blue face with horns and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2555B5E8-02B9-FDFC-1E77-D610830EE9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40" y="2414726"/>
            <a:ext cx="1828800" cy="1828800"/>
          </a:xfrm>
          <a:prstGeom prst="rect">
            <a:avLst/>
          </a:prstGeom>
        </p:spPr>
      </p:pic>
      <p:pic>
        <p:nvPicPr>
          <p:cNvPr id="5" name="Picture 4" descr="A blue trophy with a star&#10;&#10;Description automatically generated with medium confidence">
            <a:extLst>
              <a:ext uri="{FF2B5EF4-FFF2-40B4-BE49-F238E27FC236}">
                <a16:creationId xmlns:a16="http://schemas.microsoft.com/office/drawing/2014/main" id="{483D2800-B822-0024-AED1-A246AAF713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848" y="2325010"/>
            <a:ext cx="2343704" cy="2343704"/>
          </a:xfrm>
          <a:prstGeom prst="rect">
            <a:avLst/>
          </a:prstGeom>
        </p:spPr>
      </p:pic>
      <p:pic>
        <p:nvPicPr>
          <p:cNvPr id="17" name="Picture 16" descr="A picture containing circle, symbol, graphics, colorfulness&#10;&#10;Description automatically generated">
            <a:extLst>
              <a:ext uri="{FF2B5EF4-FFF2-40B4-BE49-F238E27FC236}">
                <a16:creationId xmlns:a16="http://schemas.microsoft.com/office/drawing/2014/main" id="{03FF19AE-FC69-4D08-4CD3-280D78E8C2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562" y="2414726"/>
            <a:ext cx="2064798" cy="206479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F0260BB-0D1E-2D1D-6FCD-D517B446DAE7}"/>
              </a:ext>
            </a:extLst>
          </p:cNvPr>
          <p:cNvSpPr/>
          <p:nvPr/>
        </p:nvSpPr>
        <p:spPr>
          <a:xfrm>
            <a:off x="694265" y="4772740"/>
            <a:ext cx="2426169" cy="1569660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CECCE9-E6CE-5D4E-E1BE-2EBAFB148ADA}"/>
              </a:ext>
            </a:extLst>
          </p:cNvPr>
          <p:cNvSpPr txBox="1"/>
          <p:nvPr/>
        </p:nvSpPr>
        <p:spPr>
          <a:xfrm>
            <a:off x="703671" y="4849442"/>
            <a:ext cx="2329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Ve, pelea, destruye, gana</a:t>
            </a:r>
            <a:endParaRPr lang="es-AR" sz="3200" b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0AA0D1F-3216-0EBD-74F6-948071BFB4D6}"/>
              </a:ext>
            </a:extLst>
          </p:cNvPr>
          <p:cNvSpPr/>
          <p:nvPr/>
        </p:nvSpPr>
        <p:spPr>
          <a:xfrm>
            <a:off x="4674769" y="4772740"/>
            <a:ext cx="2426169" cy="1569660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83D59A-145A-DD7D-DE68-4D7D1AB2C510}"/>
              </a:ext>
            </a:extLst>
          </p:cNvPr>
          <p:cNvSpPr txBox="1"/>
          <p:nvPr/>
        </p:nvSpPr>
        <p:spPr>
          <a:xfrm>
            <a:off x="4684175" y="4865072"/>
            <a:ext cx="2329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Espera, que</a:t>
            </a:r>
          </a:p>
          <a:p>
            <a:pPr algn="ctr"/>
            <a:r>
              <a:rPr lang="es-AR" sz="2800" b="1" dirty="0"/>
              <a:t>todavía hay más por hacer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07B8BD1-48E6-4EC1-6F42-B42037B50AE6}"/>
              </a:ext>
            </a:extLst>
          </p:cNvPr>
          <p:cNvSpPr/>
          <p:nvPr/>
        </p:nvSpPr>
        <p:spPr>
          <a:xfrm>
            <a:off x="8917527" y="4772740"/>
            <a:ext cx="2288916" cy="153839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BBF615-6021-6E56-2D9D-EE675A571601}"/>
              </a:ext>
            </a:extLst>
          </p:cNvPr>
          <p:cNvSpPr txBox="1"/>
          <p:nvPr/>
        </p:nvSpPr>
        <p:spPr>
          <a:xfrm>
            <a:off x="8917527" y="4865072"/>
            <a:ext cx="228891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2800" b="1" dirty="0"/>
              <a:t>Abre los ojos, y verás un mundo ante ti</a:t>
            </a:r>
          </a:p>
        </p:txBody>
      </p:sp>
    </p:spTree>
    <p:extLst>
      <p:ext uri="{BB962C8B-B14F-4D97-AF65-F5344CB8AC3E}">
        <p14:creationId xmlns:p14="http://schemas.microsoft.com/office/powerpoint/2010/main" val="3050709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9B25118-6158-B8A4-5FF7-903DFCB9106B}"/>
              </a:ext>
            </a:extLst>
          </p:cNvPr>
          <p:cNvSpPr/>
          <p:nvPr/>
        </p:nvSpPr>
        <p:spPr>
          <a:xfrm>
            <a:off x="2492706" y="2050925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3191219" y="3044278"/>
            <a:ext cx="59612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IV. AUDIENCIA OBJETIVO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2E7BD52F-1D49-3054-58B1-D31830D3CE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30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4F46B7ED-CF1F-506F-9CF2-EB390EA315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0" r="-2" b="24697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Picture 4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238EABAE-34A5-50AF-A0D1-6863B94AF4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24" b="33704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Picture 2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F2D538A5-74CA-B177-8B9C-B216894F5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0" b="9259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3478C2-7C20-5EBE-287D-318C7EDFDF09}"/>
              </a:ext>
            </a:extLst>
          </p:cNvPr>
          <p:cNvSpPr/>
          <p:nvPr/>
        </p:nvSpPr>
        <p:spPr>
          <a:xfrm>
            <a:off x="1106151" y="2057400"/>
            <a:ext cx="3972743" cy="1918251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936F5F-48C0-A88D-A467-D5779394195D}"/>
              </a:ext>
            </a:extLst>
          </p:cNvPr>
          <p:cNvSpPr txBox="1"/>
          <p:nvPr/>
        </p:nvSpPr>
        <p:spPr>
          <a:xfrm>
            <a:off x="1025764" y="2823213"/>
            <a:ext cx="40742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latin typeface="Calibri" panose="020F0502020204030204" pitchFamily="34" charset="0"/>
              </a:rPr>
              <a:t>Edades entre 17 y 30 años. </a:t>
            </a:r>
            <a:endParaRPr lang="es-ES" sz="2400" b="1" i="0" u="none" strike="noStrike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8" name="Picture 7" descr="A picture containing circle, graphics, symbol, cartoon&#10;&#10;Description automatically generated">
            <a:extLst>
              <a:ext uri="{FF2B5EF4-FFF2-40B4-BE49-F238E27FC236}">
                <a16:creationId xmlns:a16="http://schemas.microsoft.com/office/drawing/2014/main" id="{76EFC882-01D7-154A-38A0-974F3437F6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46" y="3887894"/>
            <a:ext cx="1993718" cy="199371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B8970E2-D0D9-9BD5-51CC-67BA6D3D4C67}"/>
              </a:ext>
            </a:extLst>
          </p:cNvPr>
          <p:cNvSpPr/>
          <p:nvPr/>
        </p:nvSpPr>
        <p:spPr>
          <a:xfrm>
            <a:off x="7205442" y="864704"/>
            <a:ext cx="3972743" cy="1600200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6" name="Picture 15" descr="A blue and black video game controller&#10;&#10;Description automatically generated with low confidence">
            <a:extLst>
              <a:ext uri="{FF2B5EF4-FFF2-40B4-BE49-F238E27FC236}">
                <a16:creationId xmlns:a16="http://schemas.microsoft.com/office/drawing/2014/main" id="{E1645F70-5B96-B8DA-8834-739B38935B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035" y="4807414"/>
            <a:ext cx="2148396" cy="2148396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CBD7D5-1E85-3C19-B581-5FEE019C629A}"/>
              </a:ext>
            </a:extLst>
          </p:cNvPr>
          <p:cNvSpPr/>
          <p:nvPr/>
        </p:nvSpPr>
        <p:spPr>
          <a:xfrm>
            <a:off x="6385818" y="4415998"/>
            <a:ext cx="3972743" cy="1600200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76D6E9-FB27-16AC-FC7B-699AE2263E32}"/>
              </a:ext>
            </a:extLst>
          </p:cNvPr>
          <p:cNvSpPr txBox="1"/>
          <p:nvPr/>
        </p:nvSpPr>
        <p:spPr>
          <a:xfrm>
            <a:off x="7103978" y="1226403"/>
            <a:ext cx="40742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Fanáticos </a:t>
            </a:r>
            <a:r>
              <a:rPr lang="es-ES" sz="2400" b="1" dirty="0">
                <a:latin typeface="Calibri" panose="020F0502020204030204" pitchFamily="34" charset="0"/>
              </a:rPr>
              <a:t>d</a:t>
            </a:r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e todo lo relacionado con el espacio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FAC884-E735-21FA-7225-74F785DB6EEA}"/>
              </a:ext>
            </a:extLst>
          </p:cNvPr>
          <p:cNvSpPr txBox="1"/>
          <p:nvPr/>
        </p:nvSpPr>
        <p:spPr>
          <a:xfrm>
            <a:off x="6284354" y="4800600"/>
            <a:ext cx="40742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latin typeface="Calibri" panose="020F0502020204030204" pitchFamily="34" charset="0"/>
              </a:rPr>
              <a:t>Jugadores “hardcore” y apasionados de los </a:t>
            </a:r>
            <a:r>
              <a:rPr lang="es-ES" sz="2400" b="1" dirty="0" err="1">
                <a:latin typeface="Calibri" panose="020F0502020204030204" pitchFamily="34" charset="0"/>
              </a:rPr>
              <a:t>shoooters</a:t>
            </a:r>
            <a:endParaRPr lang="es-ES" sz="2400" b="1" dirty="0">
              <a:latin typeface="Calibri" panose="020F0502020204030204" pitchFamily="34" charset="0"/>
            </a:endParaRPr>
          </a:p>
        </p:txBody>
      </p:sp>
      <p:pic>
        <p:nvPicPr>
          <p:cNvPr id="18" name="Picture 17" descr="A blue planet with rings&#10;&#10;Description automatically generated with medium confidence">
            <a:extLst>
              <a:ext uri="{FF2B5EF4-FFF2-40B4-BE49-F238E27FC236}">
                <a16:creationId xmlns:a16="http://schemas.microsoft.com/office/drawing/2014/main" id="{75353318-BDA9-6257-EF17-4B34D95F979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981" y="2325753"/>
            <a:ext cx="1918251" cy="191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49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197EA6-4BEA-942C-2720-03B455679FEA}"/>
              </a:ext>
            </a:extLst>
          </p:cNvPr>
          <p:cNvSpPr/>
          <p:nvPr/>
        </p:nvSpPr>
        <p:spPr>
          <a:xfrm>
            <a:off x="2492708" y="2050927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3489033" y="3044278"/>
            <a:ext cx="55989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V. GÉNERO Y LICENCIA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1B97D526-2FC3-90A6-A435-358DD36BB7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53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C53C0014-2198-5186-9876-1B1D518D92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25" r="1" b="16605"/>
          <a:stretch/>
        </p:blipFill>
        <p:spPr>
          <a:xfrm>
            <a:off x="20" y="1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5" name="Picture 4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10004FD1-66A2-82BE-E49C-486EF8586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8" r="-2" b="2215"/>
          <a:stretch/>
        </p:blipFill>
        <p:spPr>
          <a:xfrm>
            <a:off x="5790353" y="10"/>
            <a:ext cx="6401647" cy="6852984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C30EE49-1251-CF6A-5D36-7D2887A90F04}"/>
              </a:ext>
            </a:extLst>
          </p:cNvPr>
          <p:cNvSpPr/>
          <p:nvPr/>
        </p:nvSpPr>
        <p:spPr>
          <a:xfrm>
            <a:off x="1106151" y="2057400"/>
            <a:ext cx="5389899" cy="1918251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CC85E-199F-FDED-3282-6F9895153921}"/>
              </a:ext>
            </a:extLst>
          </p:cNvPr>
          <p:cNvSpPr txBox="1"/>
          <p:nvPr/>
        </p:nvSpPr>
        <p:spPr>
          <a:xfrm>
            <a:off x="1854803" y="2595505"/>
            <a:ext cx="39760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Shooter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tercera persona. Elementos RPG.</a:t>
            </a:r>
            <a:endParaRPr lang="es-AR" sz="2400" b="1" dirty="0"/>
          </a:p>
        </p:txBody>
      </p:sp>
      <p:pic>
        <p:nvPicPr>
          <p:cNvPr id="18" name="Picture 17" descr="A pair of dice with black dots&#10;&#10;Description automatically generated with low confidence">
            <a:extLst>
              <a:ext uri="{FF2B5EF4-FFF2-40B4-BE49-F238E27FC236}">
                <a16:creationId xmlns:a16="http://schemas.microsoft.com/office/drawing/2014/main" id="{14D9CA64-77A7-EF8C-EA21-DA2F2FD03A1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424" y="3176196"/>
            <a:ext cx="1341454" cy="1341454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AE98BFA-97D8-0AB4-CA90-330848BE1663}"/>
              </a:ext>
            </a:extLst>
          </p:cNvPr>
          <p:cNvSpPr/>
          <p:nvPr/>
        </p:nvSpPr>
        <p:spPr>
          <a:xfrm>
            <a:off x="8188140" y="2319783"/>
            <a:ext cx="3047065" cy="1712824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20" name="Picture 19" descr="A blue silhouette of an object&#10;&#10;Description automatically generated with low confidence">
            <a:extLst>
              <a:ext uri="{FF2B5EF4-FFF2-40B4-BE49-F238E27FC236}">
                <a16:creationId xmlns:a16="http://schemas.microsoft.com/office/drawing/2014/main" id="{B21E4374-E547-7F86-AB20-88D511CAE2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58" y="2633212"/>
            <a:ext cx="3226877" cy="32268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225C891-E540-720B-D1EC-3FF059453791}"/>
              </a:ext>
            </a:extLst>
          </p:cNvPr>
          <p:cNvSpPr txBox="1"/>
          <p:nvPr/>
        </p:nvSpPr>
        <p:spPr>
          <a:xfrm>
            <a:off x="8336621" y="2576031"/>
            <a:ext cx="30470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El juego no requiere de ningún tipo de licencia especial</a:t>
            </a:r>
            <a:endParaRPr lang="es-AR" sz="2400" b="1" dirty="0"/>
          </a:p>
        </p:txBody>
      </p:sp>
    </p:spTree>
    <p:extLst>
      <p:ext uri="{BB962C8B-B14F-4D97-AF65-F5344CB8AC3E}">
        <p14:creationId xmlns:p14="http://schemas.microsoft.com/office/powerpoint/2010/main" val="889320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6F08A8-A170-AB18-8B48-148C9805B8CA}"/>
              </a:ext>
            </a:extLst>
          </p:cNvPr>
          <p:cNvSpPr/>
          <p:nvPr/>
        </p:nvSpPr>
        <p:spPr>
          <a:xfrm>
            <a:off x="2416863" y="2050927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4698372" y="3044278"/>
            <a:ext cx="27952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VI. COSTOS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1E2797B9-0CC3-DDB3-40E2-2000BEBE00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19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ircle, colorfulness, compact disk, graphics&#10;&#10;Description automatically generated">
            <a:extLst>
              <a:ext uri="{FF2B5EF4-FFF2-40B4-BE49-F238E27FC236}">
                <a16:creationId xmlns:a16="http://schemas.microsoft.com/office/drawing/2014/main" id="{64701BD5-1C5A-2D5A-5F60-1B47DAF99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910" y="1526959"/>
            <a:ext cx="4350058" cy="435005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29DAA7-4400-DE3F-2AF4-4BA6EAD0CE86}"/>
              </a:ext>
            </a:extLst>
          </p:cNvPr>
          <p:cNvSpPr/>
          <p:nvPr/>
        </p:nvSpPr>
        <p:spPr>
          <a:xfrm>
            <a:off x="3631615" y="642315"/>
            <a:ext cx="4267637" cy="67733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24" name="Picture 23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87A2C72C-39B4-CD84-6D75-60398781D7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20062" r="2405" b="20790"/>
          <a:stretch/>
        </p:blipFill>
        <p:spPr>
          <a:xfrm>
            <a:off x="135452" y="1553593"/>
            <a:ext cx="3969944" cy="36931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FDCF0E-348F-455F-B62E-14CFEA8AB09F}"/>
              </a:ext>
            </a:extLst>
          </p:cNvPr>
          <p:cNvSpPr txBox="1"/>
          <p:nvPr/>
        </p:nvSpPr>
        <p:spPr>
          <a:xfrm>
            <a:off x="3725355" y="719372"/>
            <a:ext cx="4080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/>
              <a:t>Descomposición de costos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D75A2E-6639-32A1-1D27-20131F5C38F3}"/>
              </a:ext>
            </a:extLst>
          </p:cNvPr>
          <p:cNvSpPr/>
          <p:nvPr/>
        </p:nvSpPr>
        <p:spPr>
          <a:xfrm>
            <a:off x="449999" y="2130721"/>
            <a:ext cx="3252711" cy="2543289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165F52-27B2-2C9D-C555-D8DD14E8D15D}"/>
              </a:ext>
            </a:extLst>
          </p:cNvPr>
          <p:cNvSpPr/>
          <p:nvPr/>
        </p:nvSpPr>
        <p:spPr>
          <a:xfrm>
            <a:off x="763476" y="2903811"/>
            <a:ext cx="230819" cy="239697"/>
          </a:xfrm>
          <a:prstGeom prst="ellipse">
            <a:avLst/>
          </a:prstGeom>
          <a:solidFill>
            <a:srgbClr val="FF9B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BEA528-1765-6B9E-20A7-AF907A0306D3}"/>
              </a:ext>
            </a:extLst>
          </p:cNvPr>
          <p:cNvSpPr/>
          <p:nvPr/>
        </p:nvSpPr>
        <p:spPr>
          <a:xfrm>
            <a:off x="763475" y="2428693"/>
            <a:ext cx="230819" cy="239697"/>
          </a:xfrm>
          <a:prstGeom prst="ellipse">
            <a:avLst/>
          </a:prstGeom>
          <a:solidFill>
            <a:srgbClr val="0066D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6007D1-2590-5CE3-2AF0-AAED4F1D6BCC}"/>
              </a:ext>
            </a:extLst>
          </p:cNvPr>
          <p:cNvSpPr/>
          <p:nvPr/>
        </p:nvSpPr>
        <p:spPr>
          <a:xfrm>
            <a:off x="763474" y="3378929"/>
            <a:ext cx="230819" cy="239697"/>
          </a:xfrm>
          <a:prstGeom prst="ellipse">
            <a:avLst/>
          </a:prstGeom>
          <a:solidFill>
            <a:srgbClr val="FE350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F8BC242-17E7-B914-0053-DE2929619CEB}"/>
              </a:ext>
            </a:extLst>
          </p:cNvPr>
          <p:cNvSpPr/>
          <p:nvPr/>
        </p:nvSpPr>
        <p:spPr>
          <a:xfrm>
            <a:off x="763474" y="3853314"/>
            <a:ext cx="230819" cy="239697"/>
          </a:xfrm>
          <a:prstGeom prst="ellipse">
            <a:avLst/>
          </a:prstGeom>
          <a:solidFill>
            <a:srgbClr val="00970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4A68D5-F554-312E-CE4A-92229754E837}"/>
              </a:ext>
            </a:extLst>
          </p:cNvPr>
          <p:cNvSpPr txBox="1"/>
          <p:nvPr/>
        </p:nvSpPr>
        <p:spPr>
          <a:xfrm>
            <a:off x="1109930" y="2363875"/>
            <a:ext cx="1501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Marketing</a:t>
            </a:r>
            <a:endParaRPr lang="es-AR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0F5900-C4F2-945B-2D78-A789BDBF66FB}"/>
              </a:ext>
            </a:extLst>
          </p:cNvPr>
          <p:cNvSpPr txBox="1"/>
          <p:nvPr/>
        </p:nvSpPr>
        <p:spPr>
          <a:xfrm>
            <a:off x="1109929" y="2792826"/>
            <a:ext cx="73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Arte</a:t>
            </a:r>
            <a:endParaRPr lang="es-A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F23A7F-5512-D953-C02B-8BD4C6584B8A}"/>
              </a:ext>
            </a:extLst>
          </p:cNvPr>
          <p:cNvSpPr txBox="1"/>
          <p:nvPr/>
        </p:nvSpPr>
        <p:spPr>
          <a:xfrm>
            <a:off x="1068187" y="3300340"/>
            <a:ext cx="1955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Programación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1312C7-999D-ED2D-2226-F1813A52FE4A}"/>
              </a:ext>
            </a:extLst>
          </p:cNvPr>
          <p:cNvSpPr txBox="1"/>
          <p:nvPr/>
        </p:nvSpPr>
        <p:spPr>
          <a:xfrm>
            <a:off x="1068187" y="3784812"/>
            <a:ext cx="894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Otros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D9981C-0872-2D1E-59F8-3D0C2934B08F}"/>
              </a:ext>
            </a:extLst>
          </p:cNvPr>
          <p:cNvSpPr txBox="1"/>
          <p:nvPr/>
        </p:nvSpPr>
        <p:spPr>
          <a:xfrm>
            <a:off x="6373972" y="2686960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45%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F9002-7461-FA44-C9D4-5F3BD95135FE}"/>
              </a:ext>
            </a:extLst>
          </p:cNvPr>
          <p:cNvSpPr txBox="1"/>
          <p:nvPr/>
        </p:nvSpPr>
        <p:spPr>
          <a:xfrm>
            <a:off x="4374166" y="3629947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25%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70B3D7-6292-1BCF-AD4D-49D1B74F13F0}"/>
              </a:ext>
            </a:extLst>
          </p:cNvPr>
          <p:cNvSpPr txBox="1"/>
          <p:nvPr/>
        </p:nvSpPr>
        <p:spPr>
          <a:xfrm>
            <a:off x="4853285" y="2286163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17%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D397F6-48AC-CAE4-EA3B-09A4878E04EF}"/>
              </a:ext>
            </a:extLst>
          </p:cNvPr>
          <p:cNvSpPr txBox="1"/>
          <p:nvPr/>
        </p:nvSpPr>
        <p:spPr>
          <a:xfrm>
            <a:off x="5326591" y="4598619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b="1" dirty="0"/>
              <a:t>13%</a:t>
            </a:r>
          </a:p>
        </p:txBody>
      </p:sp>
      <p:pic>
        <p:nvPicPr>
          <p:cNvPr id="21" name="Picture 20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A8EEE4C3-F2B9-CABA-5948-DC14C33AB8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20062" r="2405" b="20790"/>
          <a:stretch/>
        </p:blipFill>
        <p:spPr>
          <a:xfrm>
            <a:off x="7853662" y="1901395"/>
            <a:ext cx="4243248" cy="2928056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3A3575-5E1B-783A-8990-76C572F316F4}"/>
              </a:ext>
            </a:extLst>
          </p:cNvPr>
          <p:cNvSpPr/>
          <p:nvPr/>
        </p:nvSpPr>
        <p:spPr>
          <a:xfrm>
            <a:off x="8191348" y="2390510"/>
            <a:ext cx="3497385" cy="1882602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1E053D-7C15-5724-9A00-02B83BEF3F10}"/>
              </a:ext>
            </a:extLst>
          </p:cNvPr>
          <p:cNvSpPr txBox="1"/>
          <p:nvPr/>
        </p:nvSpPr>
        <p:spPr>
          <a:xfrm>
            <a:off x="8131937" y="2657283"/>
            <a:ext cx="36866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Costo aproximado: 85 millones de dólares (contando marketing)</a:t>
            </a:r>
          </a:p>
        </p:txBody>
      </p:sp>
      <p:pic>
        <p:nvPicPr>
          <p:cNvPr id="2" name="Picture 1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D60B2995-7BBD-5F42-FE7D-031143D67D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20062" r="2405" b="20790"/>
          <a:stretch/>
        </p:blipFill>
        <p:spPr>
          <a:xfrm>
            <a:off x="3451940" y="5369902"/>
            <a:ext cx="4515027" cy="133660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4A38D55-09FC-28EC-418C-6C1E1268A067}"/>
              </a:ext>
            </a:extLst>
          </p:cNvPr>
          <p:cNvSpPr/>
          <p:nvPr/>
        </p:nvSpPr>
        <p:spPr>
          <a:xfrm>
            <a:off x="3710891" y="5600735"/>
            <a:ext cx="3854082" cy="816734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98AA3-84CF-BBF3-6CA7-8F7F78D93B77}"/>
              </a:ext>
            </a:extLst>
          </p:cNvPr>
          <p:cNvSpPr txBox="1"/>
          <p:nvPr/>
        </p:nvSpPr>
        <p:spPr>
          <a:xfrm>
            <a:off x="3635638" y="5759927"/>
            <a:ext cx="4004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Precio del juego: 59$ USD</a:t>
            </a:r>
          </a:p>
        </p:txBody>
      </p:sp>
    </p:spTree>
    <p:extLst>
      <p:ext uri="{BB962C8B-B14F-4D97-AF65-F5344CB8AC3E}">
        <p14:creationId xmlns:p14="http://schemas.microsoft.com/office/powerpoint/2010/main" val="2729281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42756F-5D5D-8748-CC87-C0CEDB15C7D8}"/>
              </a:ext>
            </a:extLst>
          </p:cNvPr>
          <p:cNvSpPr/>
          <p:nvPr/>
        </p:nvSpPr>
        <p:spPr>
          <a:xfrm>
            <a:off x="2416864" y="2050925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3740674" y="3044276"/>
            <a:ext cx="47106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VII. COMPETENCIA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A4A6DF1C-D7E0-AA4C-FFF1-3844DC038A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84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2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0A3CBD4C-A13E-DEA0-A7E9-5C34D4E1A2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48" b="30827"/>
          <a:stretch/>
        </p:blipFill>
        <p:spPr>
          <a:xfrm>
            <a:off x="4493436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0663984B-B238-9DCF-A2CE-677A0926E4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r="-1" b="24688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4" name="Picture 3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BEF4B387-4F82-407C-48ED-C7A222CEF8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0" r="3" b="24612"/>
          <a:stretch/>
        </p:blipFill>
        <p:spPr>
          <a:xfrm>
            <a:off x="6350089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5CABF96-C47C-726B-8875-18FD7561E170}"/>
              </a:ext>
            </a:extLst>
          </p:cNvPr>
          <p:cNvSpPr/>
          <p:nvPr/>
        </p:nvSpPr>
        <p:spPr>
          <a:xfrm>
            <a:off x="7698564" y="4093968"/>
            <a:ext cx="3910963" cy="2506857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7" name="Picture 6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F54F0C0A-FE23-8A88-C13D-0F57FA9708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48" r="1" b="30828"/>
          <a:stretch/>
        </p:blipFill>
        <p:spPr>
          <a:xfrm>
            <a:off x="20" y="3511295"/>
            <a:ext cx="769854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  <p:pic>
        <p:nvPicPr>
          <p:cNvPr id="9" name="Picture 8" descr="A close-up of a logo&#10;&#10;Description automatically generated with medium confidence">
            <a:extLst>
              <a:ext uri="{FF2B5EF4-FFF2-40B4-BE49-F238E27FC236}">
                <a16:creationId xmlns:a16="http://schemas.microsoft.com/office/drawing/2014/main" id="{46904ADE-72FC-2636-9E96-E5B6B1E2AD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5" y="809625"/>
            <a:ext cx="4019550" cy="1179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4455A0-9641-6147-FD85-7D7A568CDD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769"/>
          <a:stretch/>
        </p:blipFill>
        <p:spPr>
          <a:xfrm>
            <a:off x="781050" y="3806327"/>
            <a:ext cx="5238750" cy="1813423"/>
          </a:xfrm>
          <a:prstGeom prst="rect">
            <a:avLst/>
          </a:prstGeom>
        </p:spPr>
      </p:pic>
      <p:pic>
        <p:nvPicPr>
          <p:cNvPr id="13" name="Picture 12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232EBB1A-D3EE-E229-B2A0-EC56EF3CD87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792" y="3699464"/>
            <a:ext cx="3516266" cy="198424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907237FC-006B-CDFE-8F08-7F10A1C7B1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92518" y="570497"/>
            <a:ext cx="3333900" cy="2286268"/>
          </a:xfrm>
          <a:prstGeom prst="rect">
            <a:avLst/>
          </a:prstGeom>
        </p:spPr>
      </p:pic>
      <p:pic>
        <p:nvPicPr>
          <p:cNvPr id="17" name="Picture 16" descr="A picture containing text, graphics, graphic design, font&#10;&#10;Description automatically generated">
            <a:extLst>
              <a:ext uri="{FF2B5EF4-FFF2-40B4-BE49-F238E27FC236}">
                <a16:creationId xmlns:a16="http://schemas.microsoft.com/office/drawing/2014/main" id="{79902470-875B-5F40-D253-BFA53A72DAB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" r="17424"/>
          <a:stretch/>
        </p:blipFill>
        <p:spPr>
          <a:xfrm>
            <a:off x="7698564" y="4982924"/>
            <a:ext cx="3324205" cy="1522066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BB215FC-194C-8252-F6F9-CAA4C252F1A9}"/>
              </a:ext>
            </a:extLst>
          </p:cNvPr>
          <p:cNvSpPr/>
          <p:nvPr/>
        </p:nvSpPr>
        <p:spPr>
          <a:xfrm>
            <a:off x="821259" y="2091022"/>
            <a:ext cx="3553393" cy="954107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C3FBB3-BC48-3EA3-3A40-EF68CD59A818}"/>
              </a:ext>
            </a:extLst>
          </p:cNvPr>
          <p:cNvSpPr txBox="1"/>
          <p:nvPr/>
        </p:nvSpPr>
        <p:spPr>
          <a:xfrm>
            <a:off x="777663" y="2091023"/>
            <a:ext cx="35723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Próximo lanzamiento: </a:t>
            </a:r>
            <a:r>
              <a:rPr lang="es-AR" sz="2800" b="1" dirty="0" err="1"/>
              <a:t>Mass</a:t>
            </a:r>
            <a:r>
              <a:rPr lang="es-AR" sz="2800" b="1" dirty="0"/>
              <a:t> </a:t>
            </a:r>
            <a:r>
              <a:rPr lang="es-AR" sz="2800" b="1" dirty="0" err="1"/>
              <a:t>Effect</a:t>
            </a:r>
            <a:r>
              <a:rPr lang="es-AR" sz="2800" b="1" dirty="0"/>
              <a:t> 4, 2024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2CA9E00-E4A1-59E2-8BAE-E141C7E9596E}"/>
              </a:ext>
            </a:extLst>
          </p:cNvPr>
          <p:cNvSpPr/>
          <p:nvPr/>
        </p:nvSpPr>
        <p:spPr>
          <a:xfrm>
            <a:off x="1153211" y="5743956"/>
            <a:ext cx="4808697" cy="954107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C57B337-EF2D-E336-82C3-EDC73DFF1E18}"/>
              </a:ext>
            </a:extLst>
          </p:cNvPr>
          <p:cNvSpPr/>
          <p:nvPr/>
        </p:nvSpPr>
        <p:spPr>
          <a:xfrm>
            <a:off x="8958465" y="904368"/>
            <a:ext cx="2536593" cy="1492884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B06941-E0E5-25DF-F6C7-7D53170C9983}"/>
              </a:ext>
            </a:extLst>
          </p:cNvPr>
          <p:cNvSpPr txBox="1"/>
          <p:nvPr/>
        </p:nvSpPr>
        <p:spPr>
          <a:xfrm>
            <a:off x="1084588" y="5743957"/>
            <a:ext cx="4877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Próximo lanzamiento: </a:t>
            </a:r>
            <a:r>
              <a:rPr lang="es-AR" sz="2800" b="1" dirty="0" err="1"/>
              <a:t>Bioshock</a:t>
            </a:r>
            <a:r>
              <a:rPr lang="es-AR" sz="2800" b="1" dirty="0"/>
              <a:t> 4, fecha desconocida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34E782-29B6-BDD0-ADF8-6CC0A17E5735}"/>
              </a:ext>
            </a:extLst>
          </p:cNvPr>
          <p:cNvSpPr txBox="1"/>
          <p:nvPr/>
        </p:nvSpPr>
        <p:spPr>
          <a:xfrm>
            <a:off x="8958465" y="904368"/>
            <a:ext cx="25365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/>
              <a:t>Lanzamiento: 6 de septiembre de 2023</a:t>
            </a:r>
          </a:p>
        </p:txBody>
      </p:sp>
    </p:spTree>
    <p:extLst>
      <p:ext uri="{BB962C8B-B14F-4D97-AF65-F5344CB8AC3E}">
        <p14:creationId xmlns:p14="http://schemas.microsoft.com/office/powerpoint/2010/main" val="2588713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CA5DA29-598F-0012-AD64-25C8C653AC69}"/>
              </a:ext>
            </a:extLst>
          </p:cNvPr>
          <p:cNvSpPr/>
          <p:nvPr/>
        </p:nvSpPr>
        <p:spPr>
          <a:xfrm>
            <a:off x="2416863" y="2050927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2560501" y="2429315"/>
            <a:ext cx="70709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400" b="1" dirty="0"/>
              <a:t>VIII. PLATAFORMAS, CALIFICACIÓN Y MOTOR GRÁFICO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B7952892-19D1-D50E-83A8-71B2BDB9A0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7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7484936-95E0-BE85-F024-7B6DA52516DB}"/>
              </a:ext>
            </a:extLst>
          </p:cNvPr>
          <p:cNvSpPr/>
          <p:nvPr/>
        </p:nvSpPr>
        <p:spPr>
          <a:xfrm>
            <a:off x="6366620" y="2831976"/>
            <a:ext cx="4435203" cy="1790303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" name="Rectángulo 3"/>
          <p:cNvSpPr/>
          <p:nvPr/>
        </p:nvSpPr>
        <p:spPr>
          <a:xfrm>
            <a:off x="6316743" y="2973245"/>
            <a:ext cx="4534958" cy="169274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¿El </a:t>
            </a:r>
            <a:r>
              <a:rPr lang="en-US" sz="2400" b="1" dirty="0" err="1"/>
              <a:t>Cosmonauta</a:t>
            </a:r>
            <a:r>
              <a:rPr lang="en-US" sz="2400" b="1" dirty="0"/>
              <a:t>?, es “Mass Effect” y “BioShock” </a:t>
            </a:r>
            <a:r>
              <a:rPr lang="en-US" sz="2400" b="1" dirty="0" err="1"/>
              <a:t>tomando</a:t>
            </a:r>
            <a:r>
              <a:rPr lang="en-US" sz="2400" b="1" dirty="0"/>
              <a:t> un café </a:t>
            </a:r>
            <a:r>
              <a:rPr lang="en-US" sz="2400" b="1" dirty="0" err="1"/>
              <a:t>juntos</a:t>
            </a:r>
            <a:r>
              <a:rPr lang="en-US" sz="2400" b="1" dirty="0"/>
              <a:t>, </a:t>
            </a:r>
            <a:r>
              <a:rPr lang="en-US" sz="2400" b="1" dirty="0" err="1"/>
              <a:t>pero</a:t>
            </a:r>
            <a:r>
              <a:rPr lang="en-US" sz="2400" b="1" dirty="0"/>
              <a:t> con gameplay </a:t>
            </a:r>
            <a:r>
              <a:rPr lang="en-US" sz="2400" b="1" dirty="0" err="1"/>
              <a:t>más</a:t>
            </a:r>
            <a:r>
              <a:rPr lang="en-US" sz="2400" b="1" dirty="0"/>
              <a:t> </a:t>
            </a:r>
            <a:r>
              <a:rPr lang="en-US" sz="2400" b="1" dirty="0" err="1"/>
              <a:t>frenético</a:t>
            </a:r>
            <a:r>
              <a:rPr lang="en-US" sz="2400" b="1" dirty="0"/>
              <a:t>.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933DC97F-547E-A016-BC78-DE8351A1B2C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6031891" y="852256"/>
            <a:ext cx="5104660" cy="1474208"/>
          </a:xfrm>
          <a:prstGeom prst="rect">
            <a:avLst/>
          </a:prstGeom>
        </p:spPr>
      </p:pic>
      <p:pic>
        <p:nvPicPr>
          <p:cNvPr id="6" name="Picture 5" descr="A picture containing text, screenshot, person&#10;&#10;Description automatically generated">
            <a:extLst>
              <a:ext uri="{FF2B5EF4-FFF2-40B4-BE49-F238E27FC236}">
                <a16:creationId xmlns:a16="http://schemas.microsoft.com/office/drawing/2014/main" id="{DD3D2AC8-19CF-9235-49B7-2EE8939BD2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4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11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2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BE270C0F-967E-8445-8BF0-372230B254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0" r="-2" b="16088"/>
          <a:stretch/>
        </p:blipFill>
        <p:spPr>
          <a:xfrm>
            <a:off x="7794519" y="3506112"/>
            <a:ext cx="4397481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5" name="Picture 4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58A5413F-23BF-8450-4D91-BD010386D7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73" r="1" b="16653"/>
          <a:stretch/>
        </p:blipFill>
        <p:spPr>
          <a:xfrm>
            <a:off x="20" y="10"/>
            <a:ext cx="9154673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" name="Picture 5" descr="A blue rectangle with black background&#10;&#10;Description automatically generated with low confidence">
            <a:extLst>
              <a:ext uri="{FF2B5EF4-FFF2-40B4-BE49-F238E27FC236}">
                <a16:creationId xmlns:a16="http://schemas.microsoft.com/office/drawing/2014/main" id="{5F9B2BEA-2CB1-24AE-8C4D-3BE064454E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12" r="1" b="25392"/>
          <a:stretch/>
        </p:blipFill>
        <p:spPr>
          <a:xfrm>
            <a:off x="6168189" y="10"/>
            <a:ext cx="6023811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F58E333-A21C-02C4-69DC-BC6262FAD1DF}"/>
              </a:ext>
            </a:extLst>
          </p:cNvPr>
          <p:cNvSpPr/>
          <p:nvPr/>
        </p:nvSpPr>
        <p:spPr>
          <a:xfrm>
            <a:off x="1112080" y="1568181"/>
            <a:ext cx="5617193" cy="4006996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pic>
        <p:nvPicPr>
          <p:cNvPr id="8" name="Picture 7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30500FA1-F6F8-6A7E-82EE-BAE0B68F9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25" y="1882800"/>
            <a:ext cx="3714750" cy="809699"/>
          </a:xfrm>
          <a:prstGeom prst="rect">
            <a:avLst/>
          </a:prstGeom>
        </p:spPr>
      </p:pic>
      <p:pic>
        <p:nvPicPr>
          <p:cNvPr id="10" name="Picture 9" descr="A picture containing graphics, font, logo, graphic design&#10;&#10;Description automatically generated">
            <a:extLst>
              <a:ext uri="{FF2B5EF4-FFF2-40B4-BE49-F238E27FC236}">
                <a16:creationId xmlns:a16="http://schemas.microsoft.com/office/drawing/2014/main" id="{83425635-0160-32F4-31CA-F662A35ACD2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94"/>
          <a:stretch/>
        </p:blipFill>
        <p:spPr>
          <a:xfrm>
            <a:off x="1657350" y="2987151"/>
            <a:ext cx="2228850" cy="1847850"/>
          </a:xfrm>
          <a:prstGeom prst="rect">
            <a:avLst/>
          </a:prstGeom>
        </p:spPr>
      </p:pic>
      <p:pic>
        <p:nvPicPr>
          <p:cNvPr id="12" name="Picture 11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7C119698-F6E8-B04F-519E-30813968479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975" y="4835001"/>
            <a:ext cx="1304925" cy="640229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229CB1-76DA-D26E-FA64-4FE58170EB0A}"/>
              </a:ext>
            </a:extLst>
          </p:cNvPr>
          <p:cNvSpPr/>
          <p:nvPr/>
        </p:nvSpPr>
        <p:spPr>
          <a:xfrm>
            <a:off x="7670308" y="310471"/>
            <a:ext cx="3409612" cy="2770080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pic>
        <p:nvPicPr>
          <p:cNvPr id="14" name="Picture 13" descr="A black and white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1233DC5A-3D6E-9CC9-C728-00AAFCECDF9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470" y="2916281"/>
            <a:ext cx="1690530" cy="2490714"/>
          </a:xfrm>
          <a:prstGeom prst="rect">
            <a:avLst/>
          </a:prstGeom>
        </p:spPr>
      </p:pic>
      <p:pic>
        <p:nvPicPr>
          <p:cNvPr id="19" name="Picture 18" descr="A black and white sign with a letter m&#10;&#10;Description automatically generated with medium confidence">
            <a:extLst>
              <a:ext uri="{FF2B5EF4-FFF2-40B4-BE49-F238E27FC236}">
                <a16:creationId xmlns:a16="http://schemas.microsoft.com/office/drawing/2014/main" id="{14FEC730-9929-0B15-AEA3-120535BA71B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500" y="430133"/>
            <a:ext cx="1782063" cy="2486148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F6387AF-79C4-4FD5-5C1B-D54CDFAA9100}"/>
              </a:ext>
            </a:extLst>
          </p:cNvPr>
          <p:cNvSpPr/>
          <p:nvPr/>
        </p:nvSpPr>
        <p:spPr>
          <a:xfrm>
            <a:off x="9037468" y="4341181"/>
            <a:ext cx="2643231" cy="1731146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2400" b="1" dirty="0"/>
          </a:p>
        </p:txBody>
      </p:sp>
      <p:pic>
        <p:nvPicPr>
          <p:cNvPr id="30" name="Picture 29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EED8599E-2032-E677-093E-2C9D5849A63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594" y="4472637"/>
            <a:ext cx="1329938" cy="146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542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3C3B70E-0FED-9418-25C2-1A180A3D5EFE}"/>
              </a:ext>
            </a:extLst>
          </p:cNvPr>
          <p:cNvSpPr/>
          <p:nvPr/>
        </p:nvSpPr>
        <p:spPr>
          <a:xfrm>
            <a:off x="2474235" y="1861444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F50168-1413-38ED-F631-CC8986DF57F5}"/>
              </a:ext>
            </a:extLst>
          </p:cNvPr>
          <p:cNvSpPr txBox="1"/>
          <p:nvPr/>
        </p:nvSpPr>
        <p:spPr>
          <a:xfrm>
            <a:off x="2176508" y="2454686"/>
            <a:ext cx="7838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800" b="1" dirty="0"/>
              <a:t>¿Preguntas?</a:t>
            </a:r>
          </a:p>
          <a:p>
            <a:pPr algn="ctr"/>
            <a:r>
              <a:rPr lang="es-AR" sz="4800" b="1" dirty="0"/>
              <a:t>¡Muchas Gracias!</a:t>
            </a:r>
          </a:p>
        </p:txBody>
      </p:sp>
      <p:pic>
        <p:nvPicPr>
          <p:cNvPr id="9" name="Picture 8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05E53088-9C53-2C76-D453-9E06FAA0BC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3210406" y="4617588"/>
            <a:ext cx="5885928" cy="169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3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18BB09-DAC6-3488-FA66-8F0DA14BBF4E}"/>
              </a:ext>
            </a:extLst>
          </p:cNvPr>
          <p:cNvSpPr/>
          <p:nvPr/>
        </p:nvSpPr>
        <p:spPr>
          <a:xfrm>
            <a:off x="2492708" y="2050927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4795729" y="3044278"/>
            <a:ext cx="27522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I. PREMISA</a:t>
            </a:r>
          </a:p>
        </p:txBody>
      </p:sp>
      <p:pic>
        <p:nvPicPr>
          <p:cNvPr id="6" name="Picture 5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12FE5F64-1D19-8EE3-1C67-61A96C8FBE2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475198" y="177553"/>
            <a:ext cx="2942704" cy="84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4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7212F33-425B-4E78-FADD-55F3CA74FBE2}"/>
              </a:ext>
            </a:extLst>
          </p:cNvPr>
          <p:cNvSpPr/>
          <p:nvPr/>
        </p:nvSpPr>
        <p:spPr>
          <a:xfrm>
            <a:off x="4953739" y="221942"/>
            <a:ext cx="7147615" cy="641855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3B698-C226-1F63-DF99-A93773CF276F}"/>
              </a:ext>
            </a:extLst>
          </p:cNvPr>
          <p:cNvSpPr txBox="1"/>
          <p:nvPr/>
        </p:nvSpPr>
        <p:spPr>
          <a:xfrm>
            <a:off x="4953739" y="357853"/>
            <a:ext cx="7147615" cy="6785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ctr">
              <a:lnSpc>
                <a:spcPct val="150000"/>
              </a:lnSpc>
              <a:spcAft>
                <a:spcPts val="800"/>
              </a:spcAft>
            </a:pP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</a:t>
            </a:r>
            <a:r>
              <a:rPr lang="es-A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Cosmonauta es un </a:t>
            </a:r>
            <a:r>
              <a:rPr lang="es-A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shooter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RPG en tercera persona de mundo </a:t>
            </a:r>
            <a:r>
              <a:rPr lang="es-A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semi-abierto</a:t>
            </a:r>
            <a:r>
              <a:rPr lang="es-A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Maximus, un entusiasta de videojuegos, se ve envuelto en una aventura épica cuando, tras participar en un evento de su juego favorito, despierta como una unidad soldado en el planeta </a:t>
            </a:r>
            <a:r>
              <a:rPr lang="es-A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Davarion</a:t>
            </a:r>
            <a:r>
              <a:rPr lang="es-AR" sz="2400" b="1" dirty="0">
                <a:latin typeface="Calibri" panose="020F0502020204030204" pitchFamily="34" charset="0"/>
                <a:ea typeface="Calibri" panose="020F0502020204030204" pitchFamily="34" charset="0"/>
              </a:rPr>
              <a:t>, e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mbarcándolo en una búsqueda para encontrar las misteriosas cámaras llamadas "Entendimientos“ mientras descubre la verdad detrás de la guerra entre </a:t>
            </a:r>
            <a:r>
              <a:rPr lang="es-AR" sz="2400" b="1" dirty="0" err="1">
                <a:latin typeface="Calibri" panose="020F0502020204030204" pitchFamily="34" charset="0"/>
                <a:ea typeface="Calibri" panose="020F0502020204030204" pitchFamily="34" charset="0"/>
              </a:rPr>
              <a:t>Davarion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y su planeta, </a:t>
            </a:r>
            <a:r>
              <a:rPr lang="es-A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Goliandor</a:t>
            </a:r>
            <a:r>
              <a:rPr lang="es-AR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y lucha por detener la destrucción de ambos mundos.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indent="45720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text, screenshot, person&#10;&#10;Description automatically generated">
            <a:extLst>
              <a:ext uri="{FF2B5EF4-FFF2-40B4-BE49-F238E27FC236}">
                <a16:creationId xmlns:a16="http://schemas.microsoft.com/office/drawing/2014/main" id="{25593712-4D98-3DB6-4986-3B0DFED6E1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4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62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7EF6FF6-182E-5782-815A-F15A23CA5E7B}"/>
              </a:ext>
            </a:extLst>
          </p:cNvPr>
          <p:cNvSpPr/>
          <p:nvPr/>
        </p:nvSpPr>
        <p:spPr>
          <a:xfrm>
            <a:off x="2492708" y="2050927"/>
            <a:ext cx="7358271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4549935" y="3044278"/>
            <a:ext cx="30921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II. FEATURES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A921780C-FD89-0EEF-13D7-821F313BD2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52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98AAF56-443E-BE44-81B4-586F92FCCE70}"/>
              </a:ext>
            </a:extLst>
          </p:cNvPr>
          <p:cNvSpPr/>
          <p:nvPr/>
        </p:nvSpPr>
        <p:spPr>
          <a:xfrm>
            <a:off x="4924425" y="-4019"/>
            <a:ext cx="7267574" cy="6858001"/>
          </a:xfrm>
          <a:prstGeom prst="rect">
            <a:avLst/>
          </a:prstGeom>
          <a:solidFill>
            <a:schemeClr val="bg1">
              <a:alpha val="6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26" name="Picture 25" descr="A picture containing red, screenshot, art&#10;&#10;Description automatically generated">
            <a:extLst>
              <a:ext uri="{FF2B5EF4-FFF2-40B4-BE49-F238E27FC236}">
                <a16:creationId xmlns:a16="http://schemas.microsoft.com/office/drawing/2014/main" id="{6442DDFB-DD24-F713-AD16-71729440DA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4451">
            <a:off x="7922372" y="923297"/>
            <a:ext cx="3062380" cy="1722589"/>
          </a:xfrm>
          <a:prstGeom prst="rect">
            <a:avLst/>
          </a:prstGeom>
        </p:spPr>
      </p:pic>
      <p:pic>
        <p:nvPicPr>
          <p:cNvPr id="32" name="Picture 31" descr="A robot holding an object&#10;&#10;Description automatically generated with low confidence">
            <a:extLst>
              <a:ext uri="{FF2B5EF4-FFF2-40B4-BE49-F238E27FC236}">
                <a16:creationId xmlns:a16="http://schemas.microsoft.com/office/drawing/2014/main" id="{F14939E2-634B-B4CC-247B-CA546C4891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898" y="-46258"/>
            <a:ext cx="3664657" cy="12842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" name="Picture 29" descr="A picture containing circle, screenshot, sphere, astronomy&#10;&#10;Description automatically generated">
            <a:extLst>
              <a:ext uri="{FF2B5EF4-FFF2-40B4-BE49-F238E27FC236}">
                <a16:creationId xmlns:a16="http://schemas.microsoft.com/office/drawing/2014/main" id="{4A433C3E-5906-36FD-4BFD-6947E79EC5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081" y="-9800"/>
            <a:ext cx="3602919" cy="11797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8" name="Picture 27" descr="A picture containing aqua, water, turquoise, teal&#10;&#10;Description automatically generated">
            <a:extLst>
              <a:ext uri="{FF2B5EF4-FFF2-40B4-BE49-F238E27FC236}">
                <a16:creationId xmlns:a16="http://schemas.microsoft.com/office/drawing/2014/main" id="{3585AC54-D548-DFE4-3961-C8358B19ED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5452">
            <a:off x="5952588" y="947243"/>
            <a:ext cx="2977235" cy="1674695"/>
          </a:xfrm>
          <a:prstGeom prst="rect">
            <a:avLst/>
          </a:prstGeom>
        </p:spPr>
      </p:pic>
      <p:pic>
        <p:nvPicPr>
          <p:cNvPr id="24" name="Picture 23" descr="A picture containing sky, plant, mountain, outdoor&#10;&#10;Description automatically generated">
            <a:extLst>
              <a:ext uri="{FF2B5EF4-FFF2-40B4-BE49-F238E27FC236}">
                <a16:creationId xmlns:a16="http://schemas.microsoft.com/office/drawing/2014/main" id="{B2442184-56BD-A5A8-63DC-5610F6C85C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002" y="2667049"/>
            <a:ext cx="4199138" cy="15004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 descr="A picture containing human face, cartoon, animation, screenshot&#10;&#10;Description automatically generated">
            <a:extLst>
              <a:ext uri="{FF2B5EF4-FFF2-40B4-BE49-F238E27FC236}">
                <a16:creationId xmlns:a16="http://schemas.microsoft.com/office/drawing/2014/main" id="{F3E1F829-22A8-0C65-1682-F972FCA9A0D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002" y="5564784"/>
            <a:ext cx="4199138" cy="1383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 descr="A group of red dice&#10;&#10;Description automatically generated with low confidence">
            <a:extLst>
              <a:ext uri="{FF2B5EF4-FFF2-40B4-BE49-F238E27FC236}">
                <a16:creationId xmlns:a16="http://schemas.microsoft.com/office/drawing/2014/main" id="{6409525E-01FD-DD60-D1FB-D27B98D1225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003" y="4177313"/>
            <a:ext cx="4199138" cy="13874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7983" y="1783078"/>
            <a:ext cx="6858000" cy="3291847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E01A314-0D86-3B6B-0F98-DDE6F947133E}"/>
              </a:ext>
            </a:extLst>
          </p:cNvPr>
          <p:cNvSpPr/>
          <p:nvPr/>
        </p:nvSpPr>
        <p:spPr>
          <a:xfrm>
            <a:off x="628650" y="1477050"/>
            <a:ext cx="3409950" cy="96637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06625D7-5A88-D561-9599-A7FF0A229E87}"/>
              </a:ext>
            </a:extLst>
          </p:cNvPr>
          <p:cNvSpPr/>
          <p:nvPr/>
        </p:nvSpPr>
        <p:spPr>
          <a:xfrm>
            <a:off x="628650" y="2934039"/>
            <a:ext cx="3409950" cy="96637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2C6C449-2C51-3000-85F4-516DDC84A947}"/>
              </a:ext>
            </a:extLst>
          </p:cNvPr>
          <p:cNvSpPr/>
          <p:nvPr/>
        </p:nvSpPr>
        <p:spPr>
          <a:xfrm>
            <a:off x="680900" y="4418658"/>
            <a:ext cx="3409950" cy="96637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D63F6C-84E7-02A8-97E6-5C3C97617307}"/>
              </a:ext>
            </a:extLst>
          </p:cNvPr>
          <p:cNvSpPr/>
          <p:nvPr/>
        </p:nvSpPr>
        <p:spPr>
          <a:xfrm>
            <a:off x="680900" y="5646291"/>
            <a:ext cx="3409950" cy="96637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FEFD29-6C94-9C57-6248-3B08746C9174}"/>
              </a:ext>
            </a:extLst>
          </p:cNvPr>
          <p:cNvSpPr/>
          <p:nvPr/>
        </p:nvSpPr>
        <p:spPr>
          <a:xfrm>
            <a:off x="619125" y="219075"/>
            <a:ext cx="3409950" cy="966378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F96A83-463F-1533-67F9-9290EDC4932A}"/>
              </a:ext>
            </a:extLst>
          </p:cNvPr>
          <p:cNvSpPr txBox="1"/>
          <p:nvPr/>
        </p:nvSpPr>
        <p:spPr>
          <a:xfrm>
            <a:off x="-723901" y="46042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latin typeface="Calibri" panose="020F0502020204030204" pitchFamily="34" charset="0"/>
              </a:rPr>
              <a:t>U</a:t>
            </a:r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so de </a:t>
            </a:r>
            <a:r>
              <a:rPr lang="es-ES" sz="2400" b="1" dirty="0">
                <a:latin typeface="Calibri" panose="020F0502020204030204" pitchFamily="34" charset="0"/>
              </a:rPr>
              <a:t>los elementos</a:t>
            </a:r>
            <a:endParaRPr lang="es-AR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323303-D689-96F0-330B-0D3099E22B96}"/>
              </a:ext>
            </a:extLst>
          </p:cNvPr>
          <p:cNvSpPr txBox="1"/>
          <p:nvPr/>
        </p:nvSpPr>
        <p:spPr>
          <a:xfrm>
            <a:off x="-714375" y="1580613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Sistema de sobrecarga </a:t>
            </a:r>
          </a:p>
          <a:p>
            <a:pPr algn="ctr"/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y vida útil</a:t>
            </a:r>
            <a:endParaRPr lang="es-AR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1279D-1FF6-AF7A-AC46-5E71CB758191}"/>
              </a:ext>
            </a:extLst>
          </p:cNvPr>
          <p:cNvSpPr txBox="1"/>
          <p:nvPr/>
        </p:nvSpPr>
        <p:spPr>
          <a:xfrm>
            <a:off x="619125" y="2999635"/>
            <a:ext cx="34099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Sistema de tiempo dinámico</a:t>
            </a:r>
            <a:endParaRPr lang="es-AR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B824BC-C210-EB50-FBE1-004FF8F1AA5B}"/>
              </a:ext>
            </a:extLst>
          </p:cNvPr>
          <p:cNvSpPr txBox="1"/>
          <p:nvPr/>
        </p:nvSpPr>
        <p:spPr>
          <a:xfrm>
            <a:off x="-662125" y="467409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u="none" strike="noStrike" dirty="0" err="1">
                <a:effectLst/>
                <a:latin typeface="Calibri" panose="020F0502020204030204" pitchFamily="34" charset="0"/>
              </a:rPr>
              <a:t>Eventos</a:t>
            </a:r>
            <a:r>
              <a:rPr lang="en-US" sz="2400" b="1" i="0" u="none" strike="noStrike" dirty="0">
                <a:effectLst/>
                <a:latin typeface="Calibri" panose="020F0502020204030204" pitchFamily="34" charset="0"/>
              </a:rPr>
              <a:t> </a:t>
            </a:r>
            <a:r>
              <a:rPr lang="en-US" sz="2400" b="1" i="0" u="none" strike="noStrike" dirty="0" err="1">
                <a:effectLst/>
                <a:latin typeface="Calibri" panose="020F0502020204030204" pitchFamily="34" charset="0"/>
              </a:rPr>
              <a:t>aleatorios</a:t>
            </a:r>
            <a:endParaRPr lang="es-AR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536BF1-18A8-AA11-92B3-4938E007812C}"/>
              </a:ext>
            </a:extLst>
          </p:cNvPr>
          <p:cNvSpPr txBox="1"/>
          <p:nvPr/>
        </p:nvSpPr>
        <p:spPr>
          <a:xfrm>
            <a:off x="-714375" y="590737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latin typeface="Calibri" panose="020F0502020204030204" pitchFamily="34" charset="0"/>
              </a:rPr>
              <a:t>R</a:t>
            </a:r>
            <a:r>
              <a:rPr lang="es-ES" sz="2400" b="1" i="0" u="none" strike="noStrike" dirty="0">
                <a:effectLst/>
                <a:latin typeface="Calibri" panose="020F0502020204030204" pitchFamily="34" charset="0"/>
              </a:rPr>
              <a:t>ealismo estilizado</a:t>
            </a:r>
            <a:endParaRPr lang="es-AR" sz="2800" b="1" dirty="0"/>
          </a:p>
        </p:txBody>
      </p:sp>
      <p:pic>
        <p:nvPicPr>
          <p:cNvPr id="25" name="Imagen 7">
            <a:extLst>
              <a:ext uri="{FF2B5EF4-FFF2-40B4-BE49-F238E27FC236}">
                <a16:creationId xmlns:a16="http://schemas.microsoft.com/office/drawing/2014/main" id="{0DB51FCA-69EE-737A-A8B4-31273359932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-261254"/>
            <a:ext cx="7071360" cy="3291847"/>
          </a:xfrm>
          <a:prstGeom prst="rect">
            <a:avLst/>
          </a:prstGeom>
        </p:spPr>
      </p:pic>
      <p:pic>
        <p:nvPicPr>
          <p:cNvPr id="27" name="Imagen 9">
            <a:extLst>
              <a:ext uri="{FF2B5EF4-FFF2-40B4-BE49-F238E27FC236}">
                <a16:creationId xmlns:a16="http://schemas.microsoft.com/office/drawing/2014/main" id="{CAF43E9F-7BB4-C69B-B36D-AAD9C6ED93C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1201785"/>
            <a:ext cx="7071360" cy="3291847"/>
          </a:xfrm>
          <a:prstGeom prst="rect">
            <a:avLst/>
          </a:prstGeom>
        </p:spPr>
      </p:pic>
      <p:pic>
        <p:nvPicPr>
          <p:cNvPr id="29" name="Imagen 10">
            <a:extLst>
              <a:ext uri="{FF2B5EF4-FFF2-40B4-BE49-F238E27FC236}">
                <a16:creationId xmlns:a16="http://schemas.microsoft.com/office/drawing/2014/main" id="{39F87D9D-0585-987C-D545-BB99FC3A78D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2651765"/>
            <a:ext cx="7071360" cy="3291847"/>
          </a:xfrm>
          <a:prstGeom prst="rect">
            <a:avLst/>
          </a:prstGeom>
        </p:spPr>
      </p:pic>
      <p:pic>
        <p:nvPicPr>
          <p:cNvPr id="31" name="Imagen 11">
            <a:extLst>
              <a:ext uri="{FF2B5EF4-FFF2-40B4-BE49-F238E27FC236}">
                <a16:creationId xmlns:a16="http://schemas.microsoft.com/office/drawing/2014/main" id="{594898CC-7E37-EFA7-E528-58D6653F2F2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4101745"/>
            <a:ext cx="7071360" cy="3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98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873D1266-90B6-4C24-80C2-29868E714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83100" cy="2159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screenshot, multimedia software, graphic design&#10;&#10;Description automatically generated">
            <a:extLst>
              <a:ext uri="{FF2B5EF4-FFF2-40B4-BE49-F238E27FC236}">
                <a16:creationId xmlns:a16="http://schemas.microsoft.com/office/drawing/2014/main" id="{CD56E255-2009-0B6C-FE59-C5066F3B49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64" b="2"/>
          <a:stretch/>
        </p:blipFill>
        <p:spPr>
          <a:xfrm>
            <a:off x="4662931" y="-3041"/>
            <a:ext cx="7534660" cy="4575047"/>
          </a:xfrm>
          <a:prstGeom prst="rect">
            <a:avLst/>
          </a:prstGeom>
          <a:effectLst/>
        </p:spPr>
      </p:pic>
      <p:pic>
        <p:nvPicPr>
          <p:cNvPr id="5" name="Picture 4" descr="A picture containing pc game, sky, screenshot, cartoon&#10;&#10;Description automatically generated">
            <a:extLst>
              <a:ext uri="{FF2B5EF4-FFF2-40B4-BE49-F238E27FC236}">
                <a16:creationId xmlns:a16="http://schemas.microsoft.com/office/drawing/2014/main" id="{8D8C0662-2B6E-351D-2A0F-0B53E40E3D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"/>
          <a:stretch/>
        </p:blipFill>
        <p:spPr>
          <a:xfrm>
            <a:off x="20" y="2319867"/>
            <a:ext cx="8181204" cy="4535019"/>
          </a:xfrm>
          <a:custGeom>
            <a:avLst/>
            <a:gdLst/>
            <a:ahLst/>
            <a:cxnLst/>
            <a:rect l="l" t="t" r="r" b="b"/>
            <a:pathLst>
              <a:path w="8181224" h="4535019">
                <a:moveTo>
                  <a:pt x="0" y="0"/>
                </a:moveTo>
                <a:lnTo>
                  <a:pt x="4483100" y="0"/>
                </a:lnTo>
                <a:lnTo>
                  <a:pt x="4483100" y="2404532"/>
                </a:lnTo>
                <a:lnTo>
                  <a:pt x="8181224" y="2404532"/>
                </a:lnTo>
                <a:lnTo>
                  <a:pt x="8181224" y="4535019"/>
                </a:lnTo>
                <a:lnTo>
                  <a:pt x="0" y="4535019"/>
                </a:lnTo>
                <a:close/>
              </a:path>
            </a:pathLst>
          </a:custGeom>
        </p:spPr>
      </p:pic>
      <p:sp>
        <p:nvSpPr>
          <p:cNvPr id="17" name="Rectangle 13">
            <a:extLst>
              <a:ext uri="{FF2B5EF4-FFF2-40B4-BE49-F238E27FC236}">
                <a16:creationId xmlns:a16="http://schemas.microsoft.com/office/drawing/2014/main" id="{D2CBF7C7-CEB6-4485-BB17-6931944B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3624" y="4727513"/>
            <a:ext cx="3863963" cy="2130487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A93D46-11C5-2FB2-93D8-1192641495C3}"/>
              </a:ext>
            </a:extLst>
          </p:cNvPr>
          <p:cNvSpPr txBox="1"/>
          <p:nvPr/>
        </p:nvSpPr>
        <p:spPr>
          <a:xfrm>
            <a:off x="328381" y="540891"/>
            <a:ext cx="38263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/>
              <a:t>MOCKUP MENÚ DE PERSONALIZACIÓN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93422-8387-5F95-5765-C978DB0FF3B3}"/>
              </a:ext>
            </a:extLst>
          </p:cNvPr>
          <p:cNvSpPr txBox="1"/>
          <p:nvPr/>
        </p:nvSpPr>
        <p:spPr>
          <a:xfrm>
            <a:off x="8352436" y="5254147"/>
            <a:ext cx="38263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/>
              <a:t>MOCKUP HEADS UP</a:t>
            </a:r>
          </a:p>
          <a:p>
            <a:pPr algn="ctr"/>
            <a:r>
              <a:rPr lang="es-AR" sz="3200" b="1" dirty="0"/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2777504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3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560B37-82C4-4025-DBA0-3477A50C1E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9521" b="-3"/>
          <a:stretch/>
        </p:blipFill>
        <p:spPr>
          <a:xfrm>
            <a:off x="6887045" y="10"/>
            <a:ext cx="4661488" cy="31041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34B4AC-54B1-3FA3-BC63-F441BF3EF7A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" r="2522" b="3"/>
          <a:stretch/>
        </p:blipFill>
        <p:spPr>
          <a:xfrm>
            <a:off x="5419264" y="3265080"/>
            <a:ext cx="6129269" cy="3592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051E94-A387-2842-1AB8-2F65DB7B401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8" r="7607" b="-2"/>
          <a:stretch/>
        </p:blipFill>
        <p:spPr>
          <a:xfrm>
            <a:off x="643467" y="-5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6" name="Rectangle 13">
            <a:extLst>
              <a:ext uri="{FF2B5EF4-FFF2-40B4-BE49-F238E27FC236}">
                <a16:creationId xmlns:a16="http://schemas.microsoft.com/office/drawing/2014/main" id="{749FA6A2-2239-4EF2-9EB3-B1DC295FE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991AFA-5087-477D-E57B-FC5DD9BAF9B7}"/>
              </a:ext>
            </a:extLst>
          </p:cNvPr>
          <p:cNvSpPr txBox="1"/>
          <p:nvPr/>
        </p:nvSpPr>
        <p:spPr>
          <a:xfrm>
            <a:off x="874544" y="4465637"/>
            <a:ext cx="41527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>
                <a:solidFill>
                  <a:schemeClr val="bg1"/>
                </a:solidFill>
              </a:rPr>
              <a:t>MOCKUPS DE ARMAS AFECTADAS</a:t>
            </a:r>
          </a:p>
          <a:p>
            <a:pPr algn="ctr"/>
            <a:r>
              <a:rPr lang="es-AR" sz="2800" b="1" dirty="0">
                <a:solidFill>
                  <a:schemeClr val="bg1"/>
                </a:solidFill>
              </a:rPr>
              <a:t> POR LOS ELEMENTOS</a:t>
            </a:r>
          </a:p>
        </p:txBody>
      </p:sp>
    </p:spTree>
    <p:extLst>
      <p:ext uri="{BB962C8B-B14F-4D97-AF65-F5344CB8AC3E}">
        <p14:creationId xmlns:p14="http://schemas.microsoft.com/office/powerpoint/2010/main" val="206623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F3580D-72C5-EB11-0577-8AE38645B9A3}"/>
              </a:ext>
            </a:extLst>
          </p:cNvPr>
          <p:cNvSpPr/>
          <p:nvPr/>
        </p:nvSpPr>
        <p:spPr>
          <a:xfrm>
            <a:off x="2084324" y="2050925"/>
            <a:ext cx="8023350" cy="2756145"/>
          </a:xfrm>
          <a:prstGeom prst="roundRect">
            <a:avLst/>
          </a:prstGeom>
          <a:solidFill>
            <a:schemeClr val="dk1">
              <a:alpha val="3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03394C-B064-11AA-48CD-A2074AB5E2DB}"/>
              </a:ext>
            </a:extLst>
          </p:cNvPr>
          <p:cNvSpPr txBox="1"/>
          <p:nvPr/>
        </p:nvSpPr>
        <p:spPr>
          <a:xfrm>
            <a:off x="2084324" y="3044276"/>
            <a:ext cx="80233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/>
              <a:t>III. MOTIVACIONES DEL JUGADOR</a:t>
            </a:r>
          </a:p>
        </p:txBody>
      </p:sp>
      <p:pic>
        <p:nvPicPr>
          <p:cNvPr id="3" name="Picture 2" descr="A picture containing font, screenshot, text, graphics&#10;&#10;Description automatically generated">
            <a:extLst>
              <a:ext uri="{FF2B5EF4-FFF2-40B4-BE49-F238E27FC236}">
                <a16:creationId xmlns:a16="http://schemas.microsoft.com/office/drawing/2014/main" id="{BF7EB3FB-1C3A-E7E6-4926-E8E1CC8C8C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30108"/>
          <a:stretch/>
        </p:blipFill>
        <p:spPr>
          <a:xfrm>
            <a:off x="146757" y="0"/>
            <a:ext cx="300484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38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751</TotalTime>
  <Words>333</Words>
  <Application>Microsoft Office PowerPoint</Application>
  <PresentationFormat>Widescreen</PresentationFormat>
  <Paragraphs>51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DAL MASO FABRIZIO SEBASTIAN</dc:creator>
  <cp:lastModifiedBy>SALDEÑO NICOLAS ALEJANDRO</cp:lastModifiedBy>
  <cp:revision>267</cp:revision>
  <dcterms:created xsi:type="dcterms:W3CDTF">2023-06-12T22:20:30Z</dcterms:created>
  <dcterms:modified xsi:type="dcterms:W3CDTF">2023-06-27T15:09:43Z</dcterms:modified>
</cp:coreProperties>
</file>

<file path=docProps/thumbnail.jpeg>
</file>